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Sanchez" charset="1" panose="02000000000000000000"/>
      <p:regular r:id="rId10"/>
    </p:embeddedFont>
    <p:embeddedFont>
      <p:font typeface="Sanchez Italics" charset="1" panose="00000000000000000000"/>
      <p:regular r:id="rId11"/>
    </p:embeddedFont>
    <p:embeddedFont>
      <p:font typeface="Raleway" charset="1" panose="00000000000000000000"/>
      <p:regular r:id="rId12"/>
    </p:embeddedFont>
    <p:embeddedFont>
      <p:font typeface="Raleway Bold" charset="1" panose="00000000000000000000"/>
      <p:regular r:id="rId13"/>
    </p:embeddedFont>
    <p:embeddedFont>
      <p:font typeface="Raleway Italics" charset="1" panose="00000000000000000000"/>
      <p:regular r:id="rId14"/>
    </p:embeddedFont>
    <p:embeddedFont>
      <p:font typeface="Raleway Bold Italics" charset="1" panose="00000000000000000000"/>
      <p:regular r:id="rId15"/>
    </p:embeddedFont>
    <p:embeddedFont>
      <p:font typeface="Raleway Thin" charset="1" panose="00000000000000000000"/>
      <p:regular r:id="rId16"/>
    </p:embeddedFont>
    <p:embeddedFont>
      <p:font typeface="Raleway Thin Italics" charset="1" panose="00000000000000000000"/>
      <p:regular r:id="rId17"/>
    </p:embeddedFont>
    <p:embeddedFont>
      <p:font typeface="Raleway Extra-Light" charset="1" panose="00000000000000000000"/>
      <p:regular r:id="rId18"/>
    </p:embeddedFont>
    <p:embeddedFont>
      <p:font typeface="Raleway Extra-Light Italics" charset="1" panose="00000000000000000000"/>
      <p:regular r:id="rId19"/>
    </p:embeddedFont>
    <p:embeddedFont>
      <p:font typeface="Raleway Light" charset="1" panose="00000000000000000000"/>
      <p:regular r:id="rId20"/>
    </p:embeddedFont>
    <p:embeddedFont>
      <p:font typeface="Raleway Light Italics" charset="1" panose="00000000000000000000"/>
      <p:regular r:id="rId21"/>
    </p:embeddedFont>
    <p:embeddedFont>
      <p:font typeface="Raleway Medium" charset="1" panose="00000000000000000000"/>
      <p:regular r:id="rId22"/>
    </p:embeddedFont>
    <p:embeddedFont>
      <p:font typeface="Raleway Medium Italics" charset="1" panose="00000000000000000000"/>
      <p:regular r:id="rId23"/>
    </p:embeddedFont>
    <p:embeddedFont>
      <p:font typeface="Raleway Semi-Bold" charset="1" panose="00000000000000000000"/>
      <p:regular r:id="rId24"/>
    </p:embeddedFont>
    <p:embeddedFont>
      <p:font typeface="Raleway Semi-Bold Italics" charset="1" panose="00000000000000000000"/>
      <p:regular r:id="rId25"/>
    </p:embeddedFont>
    <p:embeddedFont>
      <p:font typeface="Raleway Ultra-Bold" charset="1" panose="00000000000000000000"/>
      <p:regular r:id="rId26"/>
    </p:embeddedFont>
    <p:embeddedFont>
      <p:font typeface="Raleway Ultra-Bold Italics" charset="1" panose="00000000000000000000"/>
      <p:regular r:id="rId27"/>
    </p:embeddedFont>
    <p:embeddedFont>
      <p:font typeface="Raleway Heavy" charset="1" panose="00000000000000000000"/>
      <p:regular r:id="rId28"/>
    </p:embeddedFont>
    <p:embeddedFont>
      <p:font typeface="Raleway Heavy Italics" charset="1" panose="000000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612293" y="740121"/>
            <a:ext cx="9626682" cy="887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 spc="4320">
                <a:solidFill>
                  <a:srgbClr val="000000"/>
                </a:solidFill>
                <a:latin typeface="Raleway Bold"/>
              </a:rPr>
              <a:t>HACKATHON 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9020121" y="1673424"/>
            <a:ext cx="8039154" cy="7909650"/>
          </a:xfrm>
          <a:custGeom>
            <a:avLst/>
            <a:gdLst/>
            <a:ahLst/>
            <a:cxnLst/>
            <a:rect r="r" b="b" t="t" l="l"/>
            <a:pathLst>
              <a:path h="7909650" w="8039154">
                <a:moveTo>
                  <a:pt x="0" y="0"/>
                </a:moveTo>
                <a:lnTo>
                  <a:pt x="8039154" y="0"/>
                </a:lnTo>
                <a:lnTo>
                  <a:pt x="8039154" y="7909650"/>
                </a:lnTo>
                <a:lnTo>
                  <a:pt x="0" y="79096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" t="0" r="-11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9103" y="6010444"/>
            <a:ext cx="5378604" cy="1611480"/>
          </a:xfrm>
          <a:custGeom>
            <a:avLst/>
            <a:gdLst/>
            <a:ahLst/>
            <a:cxnLst/>
            <a:rect r="r" b="b" t="t" l="l"/>
            <a:pathLst>
              <a:path h="1611480" w="5378604">
                <a:moveTo>
                  <a:pt x="0" y="0"/>
                </a:moveTo>
                <a:lnTo>
                  <a:pt x="5378604" y="0"/>
                </a:lnTo>
                <a:lnTo>
                  <a:pt x="5378604" y="1611480"/>
                </a:lnTo>
                <a:lnTo>
                  <a:pt x="0" y="16114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99103" y="3945537"/>
            <a:ext cx="5127393" cy="1076752"/>
          </a:xfrm>
          <a:custGeom>
            <a:avLst/>
            <a:gdLst/>
            <a:ahLst/>
            <a:cxnLst/>
            <a:rect r="r" b="b" t="t" l="l"/>
            <a:pathLst>
              <a:path h="1076752" w="5127393">
                <a:moveTo>
                  <a:pt x="0" y="0"/>
                </a:moveTo>
                <a:lnTo>
                  <a:pt x="5127393" y="0"/>
                </a:lnTo>
                <a:lnTo>
                  <a:pt x="5127393" y="1076753"/>
                </a:lnTo>
                <a:lnTo>
                  <a:pt x="0" y="10767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890708" cy="9890708"/>
          </a:xfrm>
          <a:custGeom>
            <a:avLst/>
            <a:gdLst/>
            <a:ahLst/>
            <a:cxnLst/>
            <a:rect r="r" b="b" t="t" l="l"/>
            <a:pathLst>
              <a:path h="9890708" w="9890708">
                <a:moveTo>
                  <a:pt x="0" y="0"/>
                </a:moveTo>
                <a:lnTo>
                  <a:pt x="9890708" y="0"/>
                </a:lnTo>
                <a:lnTo>
                  <a:pt x="9890708" y="9890708"/>
                </a:lnTo>
                <a:lnTo>
                  <a:pt x="0" y="98907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839588" y="2554115"/>
            <a:ext cx="294909" cy="294909"/>
          </a:xfrm>
          <a:custGeom>
            <a:avLst/>
            <a:gdLst/>
            <a:ahLst/>
            <a:cxnLst/>
            <a:rect r="r" b="b" t="t" l="l"/>
            <a:pathLst>
              <a:path h="294909" w="294909">
                <a:moveTo>
                  <a:pt x="0" y="0"/>
                </a:moveTo>
                <a:lnTo>
                  <a:pt x="294909" y="0"/>
                </a:lnTo>
                <a:lnTo>
                  <a:pt x="294909" y="294909"/>
                </a:lnTo>
                <a:lnTo>
                  <a:pt x="0" y="2949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804139" y="1765657"/>
            <a:ext cx="7102912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 spc="450">
                <a:solidFill>
                  <a:srgbClr val="000000"/>
                </a:solidFill>
                <a:latin typeface="Raleway Bold"/>
              </a:rPr>
              <a:t>SaltEurope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804140" y="692375"/>
            <a:ext cx="3551455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82"/>
              </a:lnSpc>
            </a:pPr>
            <a:r>
              <a:rPr lang="en-US" sz="3568">
                <a:solidFill>
                  <a:srgbClr val="000000"/>
                </a:solidFill>
                <a:latin typeface="Sanchez"/>
              </a:rPr>
              <a:t>Welcome to...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804140" y="8666835"/>
            <a:ext cx="5882580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Raleway"/>
              </a:rPr>
              <a:t>Created by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04140" y="9220875"/>
            <a:ext cx="5882580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Raleway"/>
              </a:rPr>
              <a:t>Manuel, Bruno, Edoardo, Anita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04140" y="4385094"/>
            <a:ext cx="6797644" cy="2781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24"/>
              </a:lnSpc>
            </a:pPr>
            <a:r>
              <a:rPr lang="en-US" sz="3686">
                <a:solidFill>
                  <a:srgbClr val="000000"/>
                </a:solidFill>
                <a:latin typeface="Raleway"/>
              </a:rPr>
              <a:t>Alla conquista di Europa, la prima colonia umana. Dal </a:t>
            </a:r>
            <a:r>
              <a:rPr lang="en-US" sz="3686">
                <a:solidFill>
                  <a:srgbClr val="000000"/>
                </a:solidFill>
                <a:latin typeface="Raleway Bold"/>
              </a:rPr>
              <a:t>Sale </a:t>
            </a:r>
            <a:r>
              <a:rPr lang="en-US" sz="3686">
                <a:solidFill>
                  <a:srgbClr val="000000"/>
                </a:solidFill>
                <a:latin typeface="Raleway"/>
              </a:rPr>
              <a:t>al </a:t>
            </a:r>
            <a:r>
              <a:rPr lang="en-US" sz="3686">
                <a:solidFill>
                  <a:srgbClr val="000000"/>
                </a:solidFill>
                <a:latin typeface="Raleway Bold"/>
              </a:rPr>
              <a:t>Ghiaccio</a:t>
            </a:r>
            <a:r>
              <a:rPr lang="en-US" sz="3686">
                <a:solidFill>
                  <a:srgbClr val="000000"/>
                </a:solidFill>
                <a:latin typeface="Raleway"/>
              </a:rPr>
              <a:t>, ringraziando </a:t>
            </a:r>
            <a:r>
              <a:rPr lang="en-US" sz="3686">
                <a:solidFill>
                  <a:srgbClr val="000000"/>
                </a:solidFill>
                <a:latin typeface="Raleway Bold"/>
              </a:rPr>
              <a:t>Galileo</a:t>
            </a:r>
            <a:r>
              <a:rPr lang="en-US" sz="3686">
                <a:solidFill>
                  <a:srgbClr val="000000"/>
                </a:solidFill>
                <a:latin typeface="Raleway"/>
              </a:rPr>
              <a:t>, un’opportunità da cogliere e sfruttare al massimo.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81445" y="0"/>
            <a:ext cx="11071703" cy="11385585"/>
          </a:xfrm>
          <a:custGeom>
            <a:avLst/>
            <a:gdLst/>
            <a:ahLst/>
            <a:cxnLst/>
            <a:rect r="r" b="b" t="t" l="l"/>
            <a:pathLst>
              <a:path h="11385585" w="11071703">
                <a:moveTo>
                  <a:pt x="0" y="0"/>
                </a:moveTo>
                <a:lnTo>
                  <a:pt x="11071704" y="0"/>
                </a:lnTo>
                <a:lnTo>
                  <a:pt x="11071704" y="11385585"/>
                </a:lnTo>
                <a:lnTo>
                  <a:pt x="0" y="113855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834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804140" y="1791747"/>
            <a:ext cx="5107140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000000"/>
                </a:solidFill>
                <a:latin typeface="Raleway Bold"/>
              </a:rPr>
              <a:t>L’inizio di tutto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804140" y="3147489"/>
            <a:ext cx="6931800" cy="503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Raleway"/>
              </a:rPr>
              <a:t>In</a:t>
            </a:r>
            <a:r>
              <a:rPr lang="en-US" sz="2799">
                <a:solidFill>
                  <a:srgbClr val="000000"/>
                </a:solidFill>
                <a:latin typeface="Raleway"/>
              </a:rPr>
              <a:t> pochi credevano a quest’impresa storica, un pianeta ricoperto di sale e ghiaccio, come è possibile abitarci?</a:t>
            </a:r>
          </a:p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Raleway"/>
              </a:rPr>
              <a:t>Un gruppo di scienziati, fisici e altri esperti riuscì a trovare un equilibrio, una stabilità, usufruendo dell’enorme potenziale che tutto quel sale e tutta quell’acqua garantivano. </a:t>
            </a:r>
          </a:p>
          <a:p>
            <a:pPr algn="l">
              <a:lnSpc>
                <a:spcPts val="3359"/>
              </a:lnSpc>
            </a:pPr>
            <a:r>
              <a:rPr lang="en-US" sz="2799">
                <a:solidFill>
                  <a:srgbClr val="000000"/>
                </a:solidFill>
                <a:latin typeface="Raleway"/>
              </a:rPr>
              <a:t>Questa la storica, prima, immagine della navicella con le 58,4 mila persone selezionate ad avviare una nuova vita su Europa.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0004940" cy="10004940"/>
          </a:xfrm>
          <a:custGeom>
            <a:avLst/>
            <a:gdLst/>
            <a:ahLst/>
            <a:cxnLst/>
            <a:rect r="r" b="b" t="t" l="l"/>
            <a:pathLst>
              <a:path h="10004940" w="10004940">
                <a:moveTo>
                  <a:pt x="0" y="0"/>
                </a:moveTo>
                <a:lnTo>
                  <a:pt x="10004940" y="0"/>
                </a:lnTo>
                <a:lnTo>
                  <a:pt x="10004940" y="10004940"/>
                </a:lnTo>
                <a:lnTo>
                  <a:pt x="0" y="100049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804139" y="1019175"/>
            <a:ext cx="5964223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000000"/>
                </a:solidFill>
                <a:latin typeface="Raleway Bold"/>
              </a:rPr>
              <a:t>Salty Emergency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804139" y="2094417"/>
            <a:ext cx="6931800" cy="616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Raleway"/>
              </a:rPr>
              <a:t>Questo luogo è un complesso di piattaforme </a:t>
            </a:r>
            <a:r>
              <a:rPr lang="en-US" sz="2400">
                <a:solidFill>
                  <a:srgbClr val="000000"/>
                </a:solidFill>
                <a:latin typeface="Raleway Bold"/>
              </a:rPr>
              <a:t>galleggianti</a:t>
            </a:r>
            <a:r>
              <a:rPr lang="en-US" sz="2400">
                <a:solidFill>
                  <a:srgbClr val="000000"/>
                </a:solidFill>
                <a:latin typeface="Raleway"/>
              </a:rPr>
              <a:t>, costruite in funzione di emergenza per il pianeta.</a:t>
            </a:r>
          </a:p>
          <a:p>
            <a:pPr>
              <a:lnSpc>
                <a:spcPts val="2879"/>
              </a:lnSpc>
            </a:pP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Raleway"/>
              </a:rPr>
              <a:t>La sua funzione è quella di permettere agli abitanti di SaltyEurope di mettersi al riparo da </a:t>
            </a:r>
            <a:r>
              <a:rPr lang="en-US" sz="2400">
                <a:solidFill>
                  <a:srgbClr val="000000"/>
                </a:solidFill>
                <a:latin typeface="Raleway Bold"/>
              </a:rPr>
              <a:t>eventi</a:t>
            </a:r>
            <a:r>
              <a:rPr lang="en-US" sz="2400">
                <a:solidFill>
                  <a:srgbClr val="000000"/>
                </a:solidFill>
                <a:latin typeface="Raleway"/>
              </a:rPr>
              <a:t> </a:t>
            </a:r>
            <a:r>
              <a:rPr lang="en-US" sz="2400">
                <a:solidFill>
                  <a:srgbClr val="000000"/>
                </a:solidFill>
                <a:latin typeface="Raleway Bold"/>
              </a:rPr>
              <a:t>problematici</a:t>
            </a:r>
            <a:r>
              <a:rPr lang="en-US" sz="2400">
                <a:solidFill>
                  <a:srgbClr val="000000"/>
                </a:solidFill>
                <a:latin typeface="Raleway"/>
              </a:rPr>
              <a:t> legati alla totale presenza di ghiaccio.</a:t>
            </a:r>
          </a:p>
          <a:p>
            <a:pPr>
              <a:lnSpc>
                <a:spcPts val="2879"/>
              </a:lnSpc>
            </a:pP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Raleway"/>
              </a:rPr>
              <a:t>Le piattaforme sono collegate tra loro da una serie di ponti e tunnel che permettono di spostarsi facilmente.</a:t>
            </a:r>
          </a:p>
          <a:p>
            <a:pPr>
              <a:lnSpc>
                <a:spcPts val="2879"/>
              </a:lnSpc>
            </a:pPr>
          </a:p>
          <a:p>
            <a:pPr algn="l"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Raleway"/>
              </a:rPr>
              <a:t>La sua organizzazione domotica consente ad ogni abitante, tramite un collegamento apposito, di raggiungerla premendo solamente un bottone all’interno della sua abitazione.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997148" cy="9997148"/>
          </a:xfrm>
          <a:custGeom>
            <a:avLst/>
            <a:gdLst/>
            <a:ahLst/>
            <a:cxnLst/>
            <a:rect r="r" b="b" t="t" l="l"/>
            <a:pathLst>
              <a:path h="9997148" w="9997148">
                <a:moveTo>
                  <a:pt x="0" y="0"/>
                </a:moveTo>
                <a:lnTo>
                  <a:pt x="9997148" y="0"/>
                </a:lnTo>
                <a:lnTo>
                  <a:pt x="9997148" y="9997148"/>
                </a:lnTo>
                <a:lnTo>
                  <a:pt x="0" y="99971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430140" y="573304"/>
            <a:ext cx="6931800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000000"/>
                </a:solidFill>
                <a:latin typeface="Raleway Bold"/>
              </a:rPr>
              <a:t>Salty Solutions Auto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430140" y="1770420"/>
            <a:ext cx="6931800" cy="724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Raleway"/>
              </a:rPr>
              <a:t>La nostra officina è un luogo unico dove la tecnologia si fonde con le proprietà antiche del sale per fornire servizi innovativi di manutenzione automobilistica.</a:t>
            </a:r>
          </a:p>
          <a:p>
            <a:pPr>
              <a:lnSpc>
                <a:spcPts val="2879"/>
              </a:lnSpc>
            </a:pP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Raleway"/>
              </a:rPr>
              <a:t>Ci sono diverse applicazioni innovative che coinvolgono il sale: una che ci caratterizza è l’uso di batterie a sale</a:t>
            </a:r>
          </a:p>
          <a:p>
            <a:pPr>
              <a:lnSpc>
                <a:spcPts val="2879"/>
              </a:lnSpc>
            </a:pP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Raleway"/>
              </a:rPr>
              <a:t>Il vantaggio fondamentale dell’uso di queste batterie è .mirato essenzialmente sulla </a:t>
            </a:r>
            <a:r>
              <a:rPr lang="en-US" sz="2400">
                <a:solidFill>
                  <a:srgbClr val="000000"/>
                </a:solidFill>
                <a:latin typeface="Raleway Bold"/>
              </a:rPr>
              <a:t>sostenibilità</a:t>
            </a:r>
            <a:r>
              <a:rPr lang="en-US" sz="2400">
                <a:solidFill>
                  <a:srgbClr val="000000"/>
                </a:solidFill>
                <a:latin typeface="Raleway"/>
              </a:rPr>
              <a:t>, e nel ridurre drasticamente l’inquinamento.</a:t>
            </a:r>
          </a:p>
          <a:p>
            <a:pPr>
              <a:lnSpc>
                <a:spcPts val="2879"/>
              </a:lnSpc>
            </a:pP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Raleway"/>
              </a:rPr>
              <a:t>Ma questo non è l’unico vantaggio, ma c’è ne sono altri relativi:</a:t>
            </a: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Raleway"/>
              </a:rPr>
              <a:t>     </a:t>
            </a:r>
            <a:r>
              <a:rPr lang="en-US" sz="2400">
                <a:solidFill>
                  <a:srgbClr val="000000"/>
                </a:solidFill>
                <a:latin typeface="Raleway"/>
              </a:rPr>
              <a:t>•Sicurezza</a:t>
            </a: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Raleway"/>
              </a:rPr>
              <a:t>     </a:t>
            </a:r>
            <a:r>
              <a:rPr lang="en-US" sz="2400">
                <a:solidFill>
                  <a:srgbClr val="000000"/>
                </a:solidFill>
                <a:latin typeface="Raleway"/>
              </a:rPr>
              <a:t>•Stoccaggio a lungo termine</a:t>
            </a: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Raleway"/>
              </a:rPr>
              <a:t>     </a:t>
            </a:r>
            <a:r>
              <a:rPr lang="en-US" sz="2400">
                <a:solidFill>
                  <a:srgbClr val="000000"/>
                </a:solidFill>
                <a:latin typeface="Raleway"/>
              </a:rPr>
              <a:t>•Costi inferiori di produzione</a:t>
            </a:r>
          </a:p>
          <a:p>
            <a:pPr algn="l">
              <a:lnSpc>
                <a:spcPts val="287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0067543" cy="10067543"/>
          </a:xfrm>
          <a:custGeom>
            <a:avLst/>
            <a:gdLst/>
            <a:ahLst/>
            <a:cxnLst/>
            <a:rect r="r" b="b" t="t" l="l"/>
            <a:pathLst>
              <a:path h="10067543" w="10067543">
                <a:moveTo>
                  <a:pt x="0" y="0"/>
                </a:moveTo>
                <a:lnTo>
                  <a:pt x="10067543" y="0"/>
                </a:lnTo>
                <a:lnTo>
                  <a:pt x="10067543" y="10067543"/>
                </a:lnTo>
                <a:lnTo>
                  <a:pt x="0" y="100675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709974" y="380898"/>
            <a:ext cx="5107140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000000"/>
                </a:solidFill>
                <a:latin typeface="Raleway Bold"/>
              </a:rPr>
              <a:t>Pretzels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709974" y="1743075"/>
            <a:ext cx="6767926" cy="712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71"/>
              </a:lnSpc>
            </a:pPr>
            <a:r>
              <a:rPr lang="en-US" sz="2143">
                <a:solidFill>
                  <a:srgbClr val="000000"/>
                </a:solidFill>
                <a:latin typeface="Raleway"/>
              </a:rPr>
              <a:t>Con l’arrivo sul nuovo pianeta gli umani hanno incontrato e intrapreso rapporti e relazioni con gli esseri che già abitavano su questo ambiente marino.</a:t>
            </a:r>
          </a:p>
          <a:p>
            <a:pPr>
              <a:lnSpc>
                <a:spcPts val="2571"/>
              </a:lnSpc>
            </a:pPr>
          </a:p>
          <a:p>
            <a:pPr>
              <a:lnSpc>
                <a:spcPts val="2571"/>
              </a:lnSpc>
            </a:pPr>
            <a:r>
              <a:rPr lang="en-US" sz="2143">
                <a:solidFill>
                  <a:srgbClr val="000000"/>
                </a:solidFill>
                <a:latin typeface="Raleway"/>
              </a:rPr>
              <a:t>Sono nate </a:t>
            </a:r>
            <a:r>
              <a:rPr lang="en-US" sz="2143">
                <a:solidFill>
                  <a:srgbClr val="000000"/>
                </a:solidFill>
                <a:latin typeface="Raleway Bold"/>
              </a:rPr>
              <a:t>nuove forme di vita</a:t>
            </a:r>
            <a:r>
              <a:rPr lang="en-US" sz="2143">
                <a:solidFill>
                  <a:srgbClr val="000000"/>
                </a:solidFill>
                <a:latin typeface="Raleway"/>
              </a:rPr>
              <a:t> metà uomo e metà salatini non completamente e fisicamente adatti a vivere in questo mondo.</a:t>
            </a:r>
          </a:p>
          <a:p>
            <a:pPr>
              <a:lnSpc>
                <a:spcPts val="2571"/>
              </a:lnSpc>
            </a:pPr>
          </a:p>
          <a:p>
            <a:pPr>
              <a:lnSpc>
                <a:spcPts val="2571"/>
              </a:lnSpc>
            </a:pPr>
            <a:r>
              <a:rPr lang="en-US" sz="2143">
                <a:solidFill>
                  <a:srgbClr val="000000"/>
                </a:solidFill>
                <a:latin typeface="Raleway"/>
              </a:rPr>
              <a:t>Per essere abituati all’ambiente e per svolgere tutte le funzioni vitali è necessario assumere delle </a:t>
            </a:r>
            <a:r>
              <a:rPr lang="en-US" sz="2143">
                <a:solidFill>
                  <a:srgbClr val="000000"/>
                </a:solidFill>
                <a:latin typeface="Raleway Bold"/>
              </a:rPr>
              <a:t>medicine</a:t>
            </a:r>
            <a:r>
              <a:rPr lang="en-US" sz="2143">
                <a:solidFill>
                  <a:srgbClr val="000000"/>
                </a:solidFill>
                <a:latin typeface="Raleway"/>
              </a:rPr>
              <a:t> grazie alle quali riescono anche a respirare nell’acqua, resistere al clima gelido  che per gli umani normale sarebbe invivibile.</a:t>
            </a:r>
          </a:p>
          <a:p>
            <a:pPr>
              <a:lnSpc>
                <a:spcPts val="2571"/>
              </a:lnSpc>
            </a:pPr>
          </a:p>
          <a:p>
            <a:pPr>
              <a:lnSpc>
                <a:spcPts val="2571"/>
              </a:lnSpc>
            </a:pPr>
            <a:r>
              <a:rPr lang="en-US" sz="2143">
                <a:solidFill>
                  <a:srgbClr val="000000"/>
                </a:solidFill>
                <a:latin typeface="Raleway"/>
              </a:rPr>
              <a:t>G</a:t>
            </a:r>
            <a:r>
              <a:rPr lang="en-US" sz="2143">
                <a:solidFill>
                  <a:srgbClr val="000000"/>
                </a:solidFill>
                <a:latin typeface="Raleway"/>
              </a:rPr>
              <a:t>li abitanti hanno gli occhi e il naso da pesce, il loro fisico ha sembianze umane ma sono dotati di squame, hanno una buona corporatura (muscolosa) e a seconda del loro umore il loro colore cambia,</a:t>
            </a:r>
          </a:p>
          <a:p>
            <a:pPr>
              <a:lnSpc>
                <a:spcPts val="2571"/>
              </a:lnSpc>
            </a:pPr>
          </a:p>
          <a:p>
            <a:pPr algn="l">
              <a:lnSpc>
                <a:spcPts val="2571"/>
              </a:lnSpc>
            </a:pPr>
            <a:r>
              <a:rPr lang="en-US" sz="2143">
                <a:solidFill>
                  <a:srgbClr val="000000"/>
                </a:solidFill>
                <a:latin typeface="Raleway"/>
              </a:rPr>
              <a:t>H</a:t>
            </a:r>
            <a:r>
              <a:rPr lang="en-US" sz="2143">
                <a:solidFill>
                  <a:srgbClr val="000000"/>
                </a:solidFill>
                <a:latin typeface="Raleway"/>
              </a:rPr>
              <a:t>anno difficolta a scandire le parole data la loro predisposizione fisica-biologica e hanno costantemente bisogno di essere idratati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995850" y="2017205"/>
            <a:ext cx="10296300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spc="450">
                <a:solidFill>
                  <a:srgbClr val="000000"/>
                </a:solidFill>
                <a:latin typeface="Raleway Bold"/>
              </a:rPr>
              <a:t>EUROPE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202710" y="7238503"/>
            <a:ext cx="5882580" cy="478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Raleway"/>
              </a:rPr>
              <a:t>Created by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202710" y="7788443"/>
            <a:ext cx="5882580" cy="419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Raleway"/>
              </a:rPr>
              <a:t>Manuel, Bruno, Edoardo, Anita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227516" y="7639725"/>
            <a:ext cx="2697300" cy="1458000"/>
          </a:xfrm>
          <a:custGeom>
            <a:avLst/>
            <a:gdLst/>
            <a:ahLst/>
            <a:cxnLst/>
            <a:rect r="r" b="b" t="t" l="l"/>
            <a:pathLst>
              <a:path h="1458000" w="2697300">
                <a:moveTo>
                  <a:pt x="0" y="0"/>
                </a:moveTo>
                <a:lnTo>
                  <a:pt x="2697300" y="0"/>
                </a:lnTo>
                <a:lnTo>
                  <a:pt x="2697300" y="1458000"/>
                </a:lnTo>
                <a:lnTo>
                  <a:pt x="0" y="145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51456" y="8441625"/>
            <a:ext cx="3231360" cy="656100"/>
          </a:xfrm>
          <a:custGeom>
            <a:avLst/>
            <a:gdLst/>
            <a:ahLst/>
            <a:cxnLst/>
            <a:rect r="r" b="b" t="t" l="l"/>
            <a:pathLst>
              <a:path h="656100" w="3231360">
                <a:moveTo>
                  <a:pt x="0" y="0"/>
                </a:moveTo>
                <a:lnTo>
                  <a:pt x="3231360" y="0"/>
                </a:lnTo>
                <a:lnTo>
                  <a:pt x="3231360" y="656100"/>
                </a:lnTo>
                <a:lnTo>
                  <a:pt x="0" y="6561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1453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DAF2S8NdtoQ</dc:identifier>
  <dcterms:modified xsi:type="dcterms:W3CDTF">2011-08-01T06:04:30Z</dcterms:modified>
  <cp:revision>1</cp:revision>
  <dc:title>DESTINATION NAME</dc:title>
</cp:coreProperties>
</file>

<file path=docProps/thumbnail.jpeg>
</file>